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Helvetica Neue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HelveticaNeue-italic.fntdata"/><Relationship Id="rId23" Type="http://schemas.openxmlformats.org/officeDocument/2006/relationships/slide" Target="slides/slide17.xml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Helvetica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0b159a1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0b159a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0b159a17d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0b159a17d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02298cd3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02298cd3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déterminer R et C à partir de la fréquence de coupure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02298cd3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02298cd3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2298cd3a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02298cd3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Corrélation = 0 → indépendantes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Corrélation = 1 ou -1 → dépendance : quand l’un augmente, l’autre augmente (ou diminue)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02298cd3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02298cd3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02298cd3a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02298cd3a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02298cd3a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02298cd3a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02298cd3a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02298cd3a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Corrélation = 0 → indépendantes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Corrélation = 1 ou -1 → dépendance : quand l’un augmente, l’autre augmente (ou diminue)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 =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 = -100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02298cd3a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02298cd3a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02298cd3a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02298cd3a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0b159a17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0b159a17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C'est-à-dire que la machine est capable d'apprendre par elle même, contrairement à la programmation où elle se contente d’exécuter à la lettre des règles prédéterminées.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02298cd3a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02298cd3a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0b159a17d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0b159a17d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02298cd3a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02298cd3a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2298cd3a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02298cd3a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0b159a17d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0b159a17d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02298cd3a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02298cd3a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Palladium : absorbe l’H2 → Faire passer un courant continu → résistivité ou conductivité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ICGM = Institut Charles Gerhardt Montpellier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Mission de déplacement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2298cd3a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2298cd3a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0b159a17d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0b159a17d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0b159a17d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0b159a17d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Principe de la sélection naturelle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0b159a17d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0b159a17d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Analogie brute force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0b159a17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0b159a17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0b159a17d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0b159a17d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0b159a17d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0b159a17d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0b159a17d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0b159a17d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0b159a17d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0b159a17d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b159a17d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b159a17d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Aucun impact de certain anomalies cumulées : circuit ouvert + court-circuit d’un composant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16c3b89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16c3b89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16c3b891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16c3b891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16c3b89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16c3b89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0b159a1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0b159a1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0b159a17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0b159a17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0b159a17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0b159a17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0b159a17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0b159a17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0b159a17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0b159a17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0b159a17d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0b159a17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239087" y="955821"/>
            <a:ext cx="563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4500"/>
              <a:buFont typeface="Microsoft YaHe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239087" y="2815577"/>
            <a:ext cx="5630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213586" y="4713828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5556613" y="4714508"/>
            <a:ext cx="187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7816487" y="4713828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277585" y="273844"/>
            <a:ext cx="7888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77586" y="1342208"/>
            <a:ext cx="64335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277587" y="1282304"/>
            <a:ext cx="64335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4100"/>
              <a:buFont typeface="Microsoft YaHe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277587" y="3442097"/>
            <a:ext cx="64335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277585" y="273844"/>
            <a:ext cx="7888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77586" y="1385207"/>
            <a:ext cx="3167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3543301" y="1385207"/>
            <a:ext cx="3167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277586" y="258535"/>
            <a:ext cx="6434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277586" y="1252708"/>
            <a:ext cx="3135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277586" y="1870642"/>
            <a:ext cx="31350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3" type="body"/>
          </p:nvPr>
        </p:nvSpPr>
        <p:spPr>
          <a:xfrm>
            <a:off x="3510644" y="1252708"/>
            <a:ext cx="3200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8"/>
          <p:cNvSpPr txBox="1"/>
          <p:nvPr>
            <p:ph idx="4" type="body"/>
          </p:nvPr>
        </p:nvSpPr>
        <p:spPr>
          <a:xfrm>
            <a:off x="3510644" y="1870642"/>
            <a:ext cx="3200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277585" y="273844"/>
            <a:ext cx="7888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277586" y="326572"/>
            <a:ext cx="26289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2400"/>
              <a:buFont typeface="Microsoft YaHe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2906487" y="326572"/>
            <a:ext cx="38046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4" name="Google Shape;104;p21"/>
          <p:cNvSpPr txBox="1"/>
          <p:nvPr>
            <p:ph idx="2" type="body"/>
          </p:nvPr>
        </p:nvSpPr>
        <p:spPr>
          <a:xfrm>
            <a:off x="277586" y="1526722"/>
            <a:ext cx="26289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5" name="Google Shape;105;p21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277586" y="318407"/>
            <a:ext cx="24576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2400"/>
              <a:buFont typeface="Microsoft YaHe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/>
          <p:nvPr>
            <p:ph idx="2" type="pic"/>
          </p:nvPr>
        </p:nvSpPr>
        <p:spPr>
          <a:xfrm>
            <a:off x="2735036" y="318408"/>
            <a:ext cx="39759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277586" y="1518557"/>
            <a:ext cx="2457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2" name="Google Shape;112;p22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7" name="Google Shape;117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-1186560" y="1434237"/>
            <a:ext cx="2077800" cy="295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223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77585" y="273844"/>
            <a:ext cx="7888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74AD"/>
              </a:buClr>
              <a:buSzPts val="3300"/>
              <a:buFont typeface="Microsoft YaHei"/>
              <a:buNone/>
              <a:defRPr b="1" i="0" sz="3300" u="none" cap="none" strike="noStrike">
                <a:solidFill>
                  <a:srgbClr val="0174A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77586" y="1342208"/>
            <a:ext cx="64335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277586" y="4766582"/>
            <a:ext cx="11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1771651" y="4767263"/>
            <a:ext cx="350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5657851" y="4766582"/>
            <a:ext cx="105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 rot="-5400000">
            <a:off x="-1155544" y="1464429"/>
            <a:ext cx="201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free-ppt-templates.com</a:t>
            </a:r>
            <a:endParaRPr b="1" i="0" sz="11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4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4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gif"/><Relationship Id="rId4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60.png"/><Relationship Id="rId6" Type="http://schemas.openxmlformats.org/officeDocument/2006/relationships/image" Target="../media/image45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>
            <a:off x="3160675" y="1878000"/>
            <a:ext cx="5825100" cy="1222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Machine Learning &amp;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Électronique Sécuritaire</a:t>
            </a:r>
            <a:endParaRPr sz="3600"/>
          </a:p>
        </p:txBody>
      </p:sp>
      <p:sp>
        <p:nvSpPr>
          <p:cNvPr id="127" name="Google Shape;127;p24"/>
          <p:cNvSpPr txBox="1"/>
          <p:nvPr/>
        </p:nvSpPr>
        <p:spPr>
          <a:xfrm>
            <a:off x="0" y="4606800"/>
            <a:ext cx="9144000" cy="536700"/>
          </a:xfrm>
          <a:prstGeom prst="rect">
            <a:avLst/>
          </a:prstGeom>
          <a:gradFill>
            <a:gsLst>
              <a:gs pos="0">
                <a:srgbClr val="86AEC2"/>
              </a:gs>
              <a:gs pos="100000">
                <a:srgbClr val="496C7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Corentin MADRE - Apprenti en Intelligence Artificielle - ARCYS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2018 - 2019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350" y="0"/>
            <a:ext cx="3024648" cy="1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ctrTitle"/>
          </p:nvPr>
        </p:nvSpPr>
        <p:spPr>
          <a:xfrm>
            <a:off x="3159900" y="1669950"/>
            <a:ext cx="5984100" cy="180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Prédiction des valeurs de composants dans un circuit électronique</a:t>
            </a:r>
            <a:endParaRPr sz="4800"/>
          </a:p>
        </p:txBody>
      </p:sp>
      <p:sp>
        <p:nvSpPr>
          <p:cNvPr id="200" name="Google Shape;200;p33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10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Filtre CR - Passe-haut</a:t>
            </a:r>
            <a:endParaRPr sz="3600"/>
          </a:p>
        </p:txBody>
      </p:sp>
      <p:pic>
        <p:nvPicPr>
          <p:cNvPr id="206" name="Google Shape;206;p34"/>
          <p:cNvPicPr preferRelativeResize="0"/>
          <p:nvPr/>
        </p:nvPicPr>
        <p:blipFill rotWithShape="1">
          <a:blip r:embed="rId3">
            <a:alphaModFix/>
          </a:blip>
          <a:srcRect b="78641" l="8877" r="2352" t="11894"/>
          <a:stretch/>
        </p:blipFill>
        <p:spPr>
          <a:xfrm>
            <a:off x="332025" y="4326650"/>
            <a:ext cx="6636401" cy="5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577950" y="1222450"/>
            <a:ext cx="4400400" cy="70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fréquence de coupure 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69" y="1822300"/>
            <a:ext cx="4522431" cy="23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/>
        </p:nvSpPr>
        <p:spPr>
          <a:xfrm>
            <a:off x="4849850" y="2612300"/>
            <a:ext cx="25974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Simulation du schématique avec </a:t>
            </a:r>
            <a:r>
              <a:rPr b="1" i="1" lang="fr" sz="1800">
                <a:latin typeface="Microsoft YaHei"/>
                <a:ea typeface="Microsoft YaHei"/>
                <a:cs typeface="Microsoft YaHei"/>
                <a:sym typeface="Microsoft YaHei"/>
              </a:rPr>
              <a:t>LTspice</a:t>
            </a:r>
            <a:endParaRPr b="1" i="1"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0" name="Google Shape;210;p34"/>
          <p:cNvSpPr/>
          <p:nvPr/>
        </p:nvSpPr>
        <p:spPr>
          <a:xfrm rot="5400000">
            <a:off x="5130500" y="1582200"/>
            <a:ext cx="708900" cy="1270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/>
          <p:nvPr/>
        </p:nvSpPr>
        <p:spPr>
          <a:xfrm>
            <a:off x="5732925" y="3619100"/>
            <a:ext cx="460200" cy="73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4"/>
          <p:cNvSpPr txBox="1"/>
          <p:nvPr/>
        </p:nvSpPr>
        <p:spPr>
          <a:xfrm>
            <a:off x="5308025" y="1145800"/>
            <a:ext cx="2597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Résistance R1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Condensateur C1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3914850" y="1222450"/>
            <a:ext cx="1314300" cy="5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Prédictions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Génération des données</a:t>
            </a:r>
            <a:endParaRPr sz="3600"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76" y="1307850"/>
            <a:ext cx="2725875" cy="38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2458" r="0" t="0"/>
          <a:stretch/>
        </p:blipFill>
        <p:spPr>
          <a:xfrm>
            <a:off x="3278050" y="1354800"/>
            <a:ext cx="341895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100" y="3428300"/>
            <a:ext cx="1919600" cy="1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 rotWithShape="1">
          <a:blip r:embed="rId6">
            <a:alphaModFix/>
          </a:blip>
          <a:srcRect b="8246" l="0" r="0" t="6114"/>
          <a:stretch/>
        </p:blipFill>
        <p:spPr>
          <a:xfrm>
            <a:off x="6697000" y="2027289"/>
            <a:ext cx="665125" cy="5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12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Analyse des données</a:t>
            </a:r>
            <a:endParaRPr sz="3600"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0" y="1266075"/>
            <a:ext cx="3699725" cy="38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 txBox="1"/>
          <p:nvPr/>
        </p:nvSpPr>
        <p:spPr>
          <a:xfrm>
            <a:off x="3728450" y="1230525"/>
            <a:ext cx="4969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Dépendance des paramètres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Affichage des données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 rotWithShape="1">
          <a:blip r:embed="rId4">
            <a:alphaModFix/>
          </a:blip>
          <a:srcRect b="10541" l="12540" r="14673" t="11830"/>
          <a:stretch/>
        </p:blipFill>
        <p:spPr>
          <a:xfrm>
            <a:off x="3999175" y="1890475"/>
            <a:ext cx="3812549" cy="32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13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Apprentissage des </a:t>
            </a:r>
            <a:r>
              <a:rPr lang="fr" sz="3600"/>
              <a:t>données</a:t>
            </a:r>
            <a:endParaRPr sz="3600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0" y="2466725"/>
            <a:ext cx="2435075" cy="25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/>
        </p:nvSpPr>
        <p:spPr>
          <a:xfrm>
            <a:off x="296600" y="1307837"/>
            <a:ext cx="1667775" cy="7763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Données fournies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[Fréquence, R, C]</a:t>
            </a:r>
            <a:endParaRPr/>
          </a:p>
        </p:txBody>
      </p:sp>
      <p:sp>
        <p:nvSpPr>
          <p:cNvPr id="241" name="Google Shape;241;p37"/>
          <p:cNvSpPr/>
          <p:nvPr/>
        </p:nvSpPr>
        <p:spPr>
          <a:xfrm>
            <a:off x="2478775" y="1307837"/>
            <a:ext cx="1667775" cy="7763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Données tests</a:t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>
            <a:off x="2965249" y="3009675"/>
            <a:ext cx="1311900" cy="62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Prédictions</a:t>
            </a:r>
            <a:endParaRPr/>
          </a:p>
        </p:txBody>
      </p:sp>
      <p:cxnSp>
        <p:nvCxnSpPr>
          <p:cNvPr id="243" name="Google Shape;243;p37"/>
          <p:cNvCxnSpPr>
            <a:stCxn id="240" idx="3"/>
          </p:cNvCxnSpPr>
          <p:nvPr/>
        </p:nvCxnSpPr>
        <p:spPr>
          <a:xfrm>
            <a:off x="1130488" y="2084212"/>
            <a:ext cx="2880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7"/>
          <p:cNvCxnSpPr>
            <a:stCxn id="241" idx="3"/>
          </p:cNvCxnSpPr>
          <p:nvPr/>
        </p:nvCxnSpPr>
        <p:spPr>
          <a:xfrm flipH="1">
            <a:off x="2856363" y="2084212"/>
            <a:ext cx="456300" cy="4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926" y="3285700"/>
            <a:ext cx="4251266" cy="19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924" y="1418575"/>
            <a:ext cx="4276675" cy="19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4571988" y="1038975"/>
            <a:ext cx="4969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Valeurs de R et C prédites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Evaluation du modèle</a:t>
            </a:r>
            <a:endParaRPr sz="3600"/>
          </a:p>
        </p:txBody>
      </p:sp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0" r="1883" t="6279"/>
          <a:stretch/>
        </p:blipFill>
        <p:spPr>
          <a:xfrm>
            <a:off x="3317425" y="2076700"/>
            <a:ext cx="5826575" cy="3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/>
        </p:nvSpPr>
        <p:spPr>
          <a:xfrm>
            <a:off x="4035400" y="1245125"/>
            <a:ext cx="43107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Score de prédiction de la fréquence de coupure : </a:t>
            </a:r>
            <a:r>
              <a:rPr b="1" lang="fr"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99.995665%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0" y="3472500"/>
            <a:ext cx="2873750" cy="127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5" y="2204525"/>
            <a:ext cx="2873750" cy="12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/>
          <p:nvPr/>
        </p:nvSpPr>
        <p:spPr>
          <a:xfrm>
            <a:off x="2962525" y="3230100"/>
            <a:ext cx="354900" cy="43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144825" y="1366325"/>
            <a:ext cx="33921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Comparaison fréquence </a:t>
            </a: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théorique 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/ </a:t>
            </a: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prédite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15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Filtre RC CR - Passe-bande</a:t>
            </a:r>
            <a:endParaRPr sz="3600"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38600" y="1200000"/>
            <a:ext cx="7038900" cy="291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fréquence de coupure basse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fréquence de coupure haute</a:t>
            </a:r>
            <a:endParaRPr sz="1800"/>
          </a:p>
        </p:txBody>
      </p:sp>
      <p:sp>
        <p:nvSpPr>
          <p:cNvPr id="267" name="Google Shape;267;p39"/>
          <p:cNvSpPr txBox="1"/>
          <p:nvPr/>
        </p:nvSpPr>
        <p:spPr>
          <a:xfrm>
            <a:off x="5979125" y="3010050"/>
            <a:ext cx="17535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Simulation du schématique avec </a:t>
            </a:r>
            <a:r>
              <a:rPr b="1" i="1" lang="fr">
                <a:latin typeface="Microsoft YaHei"/>
                <a:ea typeface="Microsoft YaHei"/>
                <a:cs typeface="Microsoft YaHei"/>
                <a:sym typeface="Microsoft YaHei"/>
              </a:rPr>
              <a:t>LTspice</a:t>
            </a:r>
            <a:endParaRPr b="1" i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8" name="Google Shape;268;p39"/>
          <p:cNvSpPr/>
          <p:nvPr/>
        </p:nvSpPr>
        <p:spPr>
          <a:xfrm rot="5400000">
            <a:off x="6242650" y="2244900"/>
            <a:ext cx="708900" cy="821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 rotWithShape="1">
          <a:blip r:embed="rId3">
            <a:alphaModFix/>
          </a:blip>
          <a:srcRect b="28378" l="16355" r="17881" t="31685"/>
          <a:stretch/>
        </p:blipFill>
        <p:spPr>
          <a:xfrm>
            <a:off x="200725" y="2037500"/>
            <a:ext cx="5778400" cy="22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4">
            <a:alphaModFix/>
          </a:blip>
          <a:srcRect b="74963" l="8497" r="10961" t="12034"/>
          <a:stretch/>
        </p:blipFill>
        <p:spPr>
          <a:xfrm>
            <a:off x="200725" y="4307278"/>
            <a:ext cx="5889050" cy="69284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 rot="10800000">
            <a:off x="6186400" y="3817900"/>
            <a:ext cx="708900" cy="1105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/>
          <p:nvPr/>
        </p:nvSpPr>
        <p:spPr>
          <a:xfrm>
            <a:off x="4270000" y="1353650"/>
            <a:ext cx="1231800" cy="4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</a:t>
            </a:r>
            <a:r>
              <a:rPr lang="fr"/>
              <a:t>rédictions</a:t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5501800" y="1124150"/>
            <a:ext cx="2949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Résistance R1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Résistance R2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Condensateur C1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Condensateur C2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16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1052550" y="19180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Analyse des données</a:t>
            </a:r>
            <a:endParaRPr sz="3600"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0" y="920150"/>
            <a:ext cx="4056725" cy="42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 rotWithShape="1">
          <a:blip r:embed="rId4">
            <a:alphaModFix/>
          </a:blip>
          <a:srcRect b="2811" l="0" r="0" t="2527"/>
          <a:stretch/>
        </p:blipFill>
        <p:spPr>
          <a:xfrm>
            <a:off x="4499175" y="860125"/>
            <a:ext cx="3415175" cy="21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 rotWithShape="1">
          <a:blip r:embed="rId5">
            <a:alphaModFix/>
          </a:blip>
          <a:srcRect b="2815" l="0" r="0" t="2054"/>
          <a:stretch/>
        </p:blipFill>
        <p:spPr>
          <a:xfrm>
            <a:off x="4499175" y="2996475"/>
            <a:ext cx="3415175" cy="21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17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1201650" y="3201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Prédictions</a:t>
            </a:r>
            <a:endParaRPr sz="3600"/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3">
            <a:alphaModFix/>
          </a:blip>
          <a:srcRect b="5893" l="0" r="0" t="5884"/>
          <a:stretch/>
        </p:blipFill>
        <p:spPr>
          <a:xfrm>
            <a:off x="531525" y="1246900"/>
            <a:ext cx="3221425" cy="183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 rotWithShape="1">
          <a:blip r:embed="rId4">
            <a:alphaModFix/>
          </a:blip>
          <a:srcRect b="5285" l="0" r="0" t="5276"/>
          <a:stretch/>
        </p:blipFill>
        <p:spPr>
          <a:xfrm>
            <a:off x="4005625" y="1234258"/>
            <a:ext cx="3221425" cy="186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 rotWithShape="1">
          <a:blip r:embed="rId5">
            <a:alphaModFix/>
          </a:blip>
          <a:srcRect b="5893" l="0" r="0" t="5884"/>
          <a:stretch/>
        </p:blipFill>
        <p:spPr>
          <a:xfrm>
            <a:off x="474029" y="3280525"/>
            <a:ext cx="3221421" cy="18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6">
            <a:alphaModFix/>
          </a:blip>
          <a:srcRect b="5586" l="0" r="0" t="5595"/>
          <a:stretch/>
        </p:blipFill>
        <p:spPr>
          <a:xfrm>
            <a:off x="3994325" y="3280525"/>
            <a:ext cx="3244025" cy="18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1318375" y="955675"/>
            <a:ext cx="2247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Score R1 : 13.17%</a:t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4860000" y="946663"/>
            <a:ext cx="1897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Score R2 : 2.27%</a:t>
            </a:r>
            <a:endParaRPr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1255575" y="3006925"/>
            <a:ext cx="1773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Score C1 : 43.97%</a:t>
            </a:r>
            <a:endParaRPr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4740150" y="3006925"/>
            <a:ext cx="21375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Score C2 : 31.55%</a:t>
            </a:r>
            <a:endParaRPr b="1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18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600"/>
              <a:t>Evaluation du modèle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2"/>
          <p:cNvSpPr txBox="1"/>
          <p:nvPr/>
        </p:nvSpPr>
        <p:spPr>
          <a:xfrm>
            <a:off x="588988" y="1572675"/>
            <a:ext cx="3488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Score basse fréquence 94.2%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5094475" y="1573275"/>
            <a:ext cx="3488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Score haute fréquence 10.3%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939325" y="915338"/>
            <a:ext cx="682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LTspice → calcul de la fréquence de coupure théorique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Comparaison fréquence </a:t>
            </a: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théorique </a:t>
            </a: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/ prédite</a:t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 rotWithShape="1">
          <a:blip r:embed="rId3">
            <a:alphaModFix/>
          </a:blip>
          <a:srcRect b="0" l="0" r="0" t="6733"/>
          <a:stretch/>
        </p:blipFill>
        <p:spPr>
          <a:xfrm>
            <a:off x="0" y="2336275"/>
            <a:ext cx="4716580" cy="2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 rotWithShape="1">
          <a:blip r:embed="rId4">
            <a:alphaModFix/>
          </a:blip>
          <a:srcRect b="0" l="0" r="2133" t="5615"/>
          <a:stretch/>
        </p:blipFill>
        <p:spPr>
          <a:xfrm>
            <a:off x="4530912" y="2336277"/>
            <a:ext cx="4615826" cy="28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19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Définition du Machine Learning</a:t>
            </a:r>
            <a:endParaRPr sz="3000"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268375" y="1481275"/>
            <a:ext cx="5482500" cy="316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 sz="2400"/>
              <a:t>« Le </a:t>
            </a:r>
            <a:r>
              <a:rPr b="1" lang="fr" sz="2400"/>
              <a:t>Machine Learning</a:t>
            </a:r>
            <a:r>
              <a:rPr lang="fr" sz="2400"/>
              <a:t> ou </a:t>
            </a:r>
            <a:r>
              <a:rPr b="1" lang="fr" sz="2400"/>
              <a:t>Apprentissage Automatique</a:t>
            </a:r>
            <a:r>
              <a:rPr lang="fr" sz="2400"/>
              <a:t>, est un champ d'étude de l'</a:t>
            </a:r>
            <a:r>
              <a:rPr lang="fr" sz="2400" u="sng"/>
              <a:t>Intelligence Artificielle</a:t>
            </a:r>
            <a:r>
              <a:rPr lang="fr" sz="2400"/>
              <a:t> qui confère aux machines </a:t>
            </a:r>
            <a:r>
              <a:rPr b="1" lang="fr" sz="2400"/>
              <a:t>la capacité d'apprendre seules</a:t>
            </a:r>
            <a:r>
              <a:rPr lang="fr" sz="2400"/>
              <a:t>, à partir de </a:t>
            </a:r>
            <a:r>
              <a:rPr b="1" lang="fr" sz="2400"/>
              <a:t>données fournies</a:t>
            </a:r>
            <a:r>
              <a:rPr lang="fr" sz="2400"/>
              <a:t>, sans être explicitement programmées. »</a:t>
            </a:r>
            <a:endParaRPr sz="2400"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19289" t="0"/>
          <a:stretch/>
        </p:blipFill>
        <p:spPr>
          <a:xfrm>
            <a:off x="5750875" y="1481275"/>
            <a:ext cx="2511389" cy="24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8818200" y="0"/>
            <a:ext cx="325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Processus inverse du RC CR</a:t>
            </a:r>
            <a:endParaRPr sz="3600"/>
          </a:p>
        </p:txBody>
      </p:sp>
      <p:sp>
        <p:nvSpPr>
          <p:cNvPr id="314" name="Google Shape;314;p43"/>
          <p:cNvSpPr txBox="1"/>
          <p:nvPr/>
        </p:nvSpPr>
        <p:spPr>
          <a:xfrm>
            <a:off x="383400" y="1307850"/>
            <a:ext cx="32493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Résistance R1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Résistance R2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Condensateur C1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Char char="●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Condensateur C2</a:t>
            </a:r>
            <a:endParaRPr sz="1800"/>
          </a:p>
        </p:txBody>
      </p:sp>
      <p:pic>
        <p:nvPicPr>
          <p:cNvPr id="315" name="Google Shape;315;p43"/>
          <p:cNvPicPr preferRelativeResize="0"/>
          <p:nvPr/>
        </p:nvPicPr>
        <p:blipFill rotWithShape="1">
          <a:blip r:embed="rId3">
            <a:alphaModFix/>
          </a:blip>
          <a:srcRect b="0" l="0" r="0" t="9206"/>
          <a:stretch/>
        </p:blipFill>
        <p:spPr>
          <a:xfrm>
            <a:off x="4572000" y="3287625"/>
            <a:ext cx="4615153" cy="18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 rotWithShape="1">
          <a:blip r:embed="rId4">
            <a:alphaModFix/>
          </a:blip>
          <a:srcRect b="0" l="0" r="-5831" t="8357"/>
          <a:stretch/>
        </p:blipFill>
        <p:spPr>
          <a:xfrm>
            <a:off x="0" y="3287623"/>
            <a:ext cx="4838700" cy="18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/>
          <p:nvPr/>
        </p:nvSpPr>
        <p:spPr>
          <a:xfrm>
            <a:off x="3109675" y="1498950"/>
            <a:ext cx="1308600" cy="7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Prédictions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4368275" y="1441050"/>
            <a:ext cx="41598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fréquence de coupure basse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fréquence de coupure haute</a:t>
            </a:r>
            <a:endParaRPr/>
          </a:p>
        </p:txBody>
      </p:sp>
      <p:sp>
        <p:nvSpPr>
          <p:cNvPr id="319" name="Google Shape;319;p43"/>
          <p:cNvSpPr txBox="1"/>
          <p:nvPr/>
        </p:nvSpPr>
        <p:spPr>
          <a:xfrm>
            <a:off x="919350" y="2571750"/>
            <a:ext cx="3000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Score basse fréquence 86.78%</a:t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5135225" y="2594850"/>
            <a:ext cx="3488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Score haute fréquence 90.86%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ctrTitle"/>
          </p:nvPr>
        </p:nvSpPr>
        <p:spPr>
          <a:xfrm>
            <a:off x="3206400" y="1574100"/>
            <a:ext cx="5937600" cy="199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Prédiction des valeurs de résistance </a:t>
            </a:r>
            <a:r>
              <a:rPr lang="fr" sz="4000"/>
              <a:t>d'une</a:t>
            </a:r>
            <a:r>
              <a:rPr lang="fr" sz="4000"/>
              <a:t> thermistance</a:t>
            </a:r>
            <a:endParaRPr sz="4000"/>
          </a:p>
        </p:txBody>
      </p:sp>
      <p:sp>
        <p:nvSpPr>
          <p:cNvPr id="327" name="Google Shape;327;p44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21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Présentation du problème</a:t>
            </a:r>
            <a:endParaRPr/>
          </a:p>
        </p:txBody>
      </p:sp>
      <p:sp>
        <p:nvSpPr>
          <p:cNvPr id="333" name="Google Shape;333;p45"/>
          <p:cNvSpPr txBox="1"/>
          <p:nvPr/>
        </p:nvSpPr>
        <p:spPr>
          <a:xfrm>
            <a:off x="284850" y="1362050"/>
            <a:ext cx="6557400" cy="3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Prédire la résistance en fonction de la température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Données fournies par le constructeur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Formule pseudo-théorique déterminée 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fr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Implémentation d'un modèle sélectionné en FPGA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Comparaison des résultats </a:t>
            </a:r>
            <a:r>
              <a:rPr lang="fr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mesurés </a:t>
            </a:r>
            <a:r>
              <a:rPr lang="fr" sz="1800">
                <a:latin typeface="Helvetica Neue"/>
                <a:ea typeface="Helvetica Neue"/>
                <a:cs typeface="Helvetica Neue"/>
                <a:sym typeface="Helvetica Neue"/>
              </a:rPr>
              <a:t>/ calculés / prédits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fr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types de modèles entraînés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45"/>
          <p:cNvPicPr preferRelativeResize="0"/>
          <p:nvPr/>
        </p:nvPicPr>
        <p:blipFill rotWithShape="1">
          <a:blip r:embed="rId3">
            <a:alphaModFix/>
          </a:blip>
          <a:srcRect b="68616" l="35354" r="0" t="0"/>
          <a:stretch/>
        </p:blipFill>
        <p:spPr>
          <a:xfrm>
            <a:off x="1186325" y="2323400"/>
            <a:ext cx="5030524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 rotWithShape="1">
          <a:blip r:embed="rId4">
            <a:alphaModFix/>
          </a:blip>
          <a:srcRect b="0" l="0" r="16742" t="44982"/>
          <a:stretch/>
        </p:blipFill>
        <p:spPr>
          <a:xfrm>
            <a:off x="1186325" y="2951224"/>
            <a:ext cx="5030524" cy="8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22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1028925" y="393750"/>
            <a:ext cx="73803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Comparaison des prédictions</a:t>
            </a:r>
            <a:endParaRPr sz="3600"/>
          </a:p>
        </p:txBody>
      </p:sp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 b="2136" l="0" r="8466" t="6555"/>
          <a:stretch/>
        </p:blipFill>
        <p:spPr>
          <a:xfrm>
            <a:off x="0" y="2076703"/>
            <a:ext cx="4919026" cy="306679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6"/>
          <p:cNvSpPr txBox="1"/>
          <p:nvPr/>
        </p:nvSpPr>
        <p:spPr>
          <a:xfrm>
            <a:off x="2321900" y="2981950"/>
            <a:ext cx="25089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Score de prédiction formule théorique : </a:t>
            </a:r>
            <a:r>
              <a:rPr b="1"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83,3883%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44" name="Google Shape;3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226" y="1183150"/>
            <a:ext cx="3417452" cy="1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/>
          <p:nvPr/>
        </p:nvSpPr>
        <p:spPr>
          <a:xfrm>
            <a:off x="211913" y="1327025"/>
            <a:ext cx="4495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Meilleure précision des prédictions avec les réseaux de neurones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346" name="Google Shape;346;p46"/>
          <p:cNvCxnSpPr/>
          <p:nvPr/>
        </p:nvCxnSpPr>
        <p:spPr>
          <a:xfrm flipH="1" rot="10800000">
            <a:off x="3450075" y="2750875"/>
            <a:ext cx="507900" cy="3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7" name="Google Shape;34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800" y="2846518"/>
            <a:ext cx="4313200" cy="192460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6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23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ctrTitle"/>
          </p:nvPr>
        </p:nvSpPr>
        <p:spPr>
          <a:xfrm>
            <a:off x="3201350" y="1617000"/>
            <a:ext cx="5837100" cy="1909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Prédiction des valeurs de capteurs Palladium pour détection de H2</a:t>
            </a:r>
            <a:endParaRPr sz="4000"/>
          </a:p>
        </p:txBody>
      </p:sp>
      <p:sp>
        <p:nvSpPr>
          <p:cNvPr id="354" name="Google Shape;354;p47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24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Contexte</a:t>
            </a:r>
            <a:endParaRPr sz="3600"/>
          </a:p>
        </p:txBody>
      </p:sp>
      <p:sp>
        <p:nvSpPr>
          <p:cNvPr id="360" name="Google Shape;360;p48"/>
          <p:cNvSpPr txBox="1"/>
          <p:nvPr>
            <p:ph idx="1" type="body"/>
          </p:nvPr>
        </p:nvSpPr>
        <p:spPr>
          <a:xfrm>
            <a:off x="-26775" y="1261050"/>
            <a:ext cx="6439200" cy="469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fr" sz="1400"/>
              <a:t>Projet R&amp;D en collaboration avec l'ICGM</a:t>
            </a:r>
            <a:r>
              <a:rPr lang="fr" sz="1400"/>
              <a:t> et le CNRS de Montpellier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48"/>
          <p:cNvSpPr txBox="1"/>
          <p:nvPr>
            <p:ph idx="1" type="body"/>
          </p:nvPr>
        </p:nvSpPr>
        <p:spPr>
          <a:xfrm>
            <a:off x="0" y="1924050"/>
            <a:ext cx="3067200" cy="278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fr" sz="1400"/>
              <a:t>Trouver la relation entre les paramètres </a:t>
            </a:r>
            <a:r>
              <a:rPr lang="fr" sz="1400"/>
              <a:t>d'entrées</a:t>
            </a:r>
            <a:r>
              <a:rPr lang="fr" sz="1400"/>
              <a:t> et le taux de H2</a:t>
            </a:r>
            <a:endParaRPr sz="1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icrosoft YaHei"/>
              <a:buChar char="•"/>
            </a:pPr>
            <a:r>
              <a:rPr lang="fr" sz="1400"/>
              <a:t>Déterminer les types de capteurs les + adaptés pour les mesures en H2</a:t>
            </a:r>
            <a:endParaRPr sz="1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icrosoft YaHei"/>
              <a:buChar char="•"/>
            </a:pPr>
            <a:r>
              <a:rPr lang="fr" sz="1400"/>
              <a:t>Générer et constituer les données à partir de ces capteurs déterminés</a:t>
            </a:r>
            <a:endParaRPr sz="1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2" name="Google Shape;362;p48"/>
          <p:cNvPicPr preferRelativeResize="0"/>
          <p:nvPr/>
        </p:nvPicPr>
        <p:blipFill rotWithShape="1">
          <a:blip r:embed="rId3">
            <a:alphaModFix/>
          </a:blip>
          <a:srcRect b="10325" l="0" r="16289" t="1342"/>
          <a:stretch/>
        </p:blipFill>
        <p:spPr>
          <a:xfrm>
            <a:off x="2952150" y="1688750"/>
            <a:ext cx="6191850" cy="34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8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25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Génération des données</a:t>
            </a:r>
            <a:endParaRPr sz="3600"/>
          </a:p>
        </p:txBody>
      </p:sp>
      <p:pic>
        <p:nvPicPr>
          <p:cNvPr id="369" name="Google Shape;3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8850"/>
            <a:ext cx="4447400" cy="20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9"/>
          <p:cNvSpPr txBox="1"/>
          <p:nvPr/>
        </p:nvSpPr>
        <p:spPr>
          <a:xfrm>
            <a:off x="1169350" y="1307850"/>
            <a:ext cx="55593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Génération des données en laboratoire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Outils permettant 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d'améliorer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 les recherches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71" name="Google Shape;371;p49"/>
          <p:cNvPicPr preferRelativeResize="0"/>
          <p:nvPr/>
        </p:nvPicPr>
        <p:blipFill rotWithShape="1">
          <a:blip r:embed="rId4">
            <a:alphaModFix/>
          </a:blip>
          <a:srcRect b="6143" l="3861" r="44716" t="44233"/>
          <a:stretch/>
        </p:blipFill>
        <p:spPr>
          <a:xfrm>
            <a:off x="4571991" y="2048938"/>
            <a:ext cx="4576859" cy="30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9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26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ctrTitle"/>
          </p:nvPr>
        </p:nvSpPr>
        <p:spPr>
          <a:xfrm>
            <a:off x="2906825" y="1671900"/>
            <a:ext cx="6206700" cy="1799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Prédiction des valeurs de composants</a:t>
            </a:r>
            <a:r>
              <a:rPr lang="fr" sz="4000"/>
              <a:t> - Algorithme génétique</a:t>
            </a:r>
            <a:endParaRPr sz="4800"/>
          </a:p>
        </p:txBody>
      </p:sp>
      <p:sp>
        <p:nvSpPr>
          <p:cNvPr id="378" name="Google Shape;378;p50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27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6163"/>
            <a:ext cx="5042875" cy="38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/>
        </p:nvSpPr>
        <p:spPr>
          <a:xfrm>
            <a:off x="4904550" y="1248375"/>
            <a:ext cx="3076500" cy="3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Gène </a:t>
            </a: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: valeur d'un composant du circuit RC CR (R1, R2, C1, C2)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5" name="Google Shape;385;p51"/>
          <p:cNvSpPr txBox="1"/>
          <p:nvPr>
            <p:ph type="title"/>
          </p:nvPr>
        </p:nvSpPr>
        <p:spPr>
          <a:xfrm>
            <a:off x="577950" y="400675"/>
            <a:ext cx="79590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Implémentation d'un Algorithme Génétique</a:t>
            </a:r>
            <a:endParaRPr sz="2600"/>
          </a:p>
        </p:txBody>
      </p:sp>
      <p:pic>
        <p:nvPicPr>
          <p:cNvPr id="386" name="Google Shape;3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050" y="2459700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/>
          <p:nvPr/>
        </p:nvSpPr>
        <p:spPr>
          <a:xfrm>
            <a:off x="3968150" y="2894650"/>
            <a:ext cx="1447500" cy="31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1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28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Résultats obtenus</a:t>
            </a:r>
            <a:endParaRPr sz="4000"/>
          </a:p>
        </p:txBody>
      </p:sp>
      <p:sp>
        <p:nvSpPr>
          <p:cNvPr id="394" name="Google Shape;394;p52"/>
          <p:cNvSpPr txBox="1"/>
          <p:nvPr/>
        </p:nvSpPr>
        <p:spPr>
          <a:xfrm>
            <a:off x="117575" y="2182500"/>
            <a:ext cx="27600" cy="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5" name="Google Shape;395;p52"/>
          <p:cNvSpPr txBox="1"/>
          <p:nvPr/>
        </p:nvSpPr>
        <p:spPr>
          <a:xfrm>
            <a:off x="1270550" y="2866000"/>
            <a:ext cx="3976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50" y="1201400"/>
            <a:ext cx="5052100" cy="39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 txBox="1"/>
          <p:nvPr/>
        </p:nvSpPr>
        <p:spPr>
          <a:xfrm>
            <a:off x="5580575" y="1424125"/>
            <a:ext cx="26817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Prédiction des valeurs R1, R2, C1, C2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Paramètres entrées :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f1 = 100 Hz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f2 = 1300 Hz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8" name="Google Shape;398;p52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29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1062450" y="393750"/>
            <a:ext cx="72738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Illustration</a:t>
            </a:r>
            <a:endParaRPr sz="360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00" y="1211025"/>
            <a:ext cx="7025750" cy="36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1062438" y="4811700"/>
            <a:ext cx="55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Microsoft YaHei"/>
                <a:ea typeface="Microsoft YaHei"/>
                <a:cs typeface="Microsoft YaHei"/>
                <a:sym typeface="Microsoft YaHei"/>
              </a:rPr>
              <a:t>Source : Science étonnante - Le Deep Learning</a:t>
            </a:r>
            <a:endParaRPr i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8818200" y="0"/>
            <a:ext cx="325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type="ctrTitle"/>
          </p:nvPr>
        </p:nvSpPr>
        <p:spPr>
          <a:xfrm>
            <a:off x="2875475" y="1552750"/>
            <a:ext cx="6268500" cy="165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Détection d'anomalies à partir de </a:t>
            </a:r>
            <a:r>
              <a:rPr lang="fr" sz="4000"/>
              <a:t>l'intensité</a:t>
            </a:r>
            <a:r>
              <a:rPr lang="fr" sz="4000"/>
              <a:t> </a:t>
            </a:r>
            <a:r>
              <a:rPr lang="fr" sz="4000"/>
              <a:t>d'un</a:t>
            </a:r>
            <a:r>
              <a:rPr lang="fr" sz="4000"/>
              <a:t> composant</a:t>
            </a:r>
            <a:endParaRPr sz="4000"/>
          </a:p>
        </p:txBody>
      </p:sp>
      <p:sp>
        <p:nvSpPr>
          <p:cNvPr id="404" name="Google Shape;404;p53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30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type="title"/>
          </p:nvPr>
        </p:nvSpPr>
        <p:spPr>
          <a:xfrm>
            <a:off x="1097950" y="393750"/>
            <a:ext cx="72384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Circuit à analyser</a:t>
            </a:r>
            <a:endParaRPr sz="4000"/>
          </a:p>
        </p:txBody>
      </p:sp>
      <p:pic>
        <p:nvPicPr>
          <p:cNvPr id="410" name="Google Shape;410;p54"/>
          <p:cNvPicPr preferRelativeResize="0"/>
          <p:nvPr/>
        </p:nvPicPr>
        <p:blipFill rotWithShape="1">
          <a:blip r:embed="rId3">
            <a:alphaModFix/>
          </a:blip>
          <a:srcRect b="0" l="0" r="487" t="0"/>
          <a:stretch/>
        </p:blipFill>
        <p:spPr>
          <a:xfrm>
            <a:off x="615800" y="1813950"/>
            <a:ext cx="6659151" cy="332954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4"/>
          <p:cNvSpPr txBox="1"/>
          <p:nvPr/>
        </p:nvSpPr>
        <p:spPr>
          <a:xfrm>
            <a:off x="53050" y="1089400"/>
            <a:ext cx="8423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Mesure du courant de la résistance </a:t>
            </a:r>
            <a:r>
              <a:rPr b="1" i="1"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CHG</a:t>
            </a: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→ Simulation du circuit (LTspice)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Circuit défaillant (avec anomalies) → intensité de référence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Circuit test → intensité mesurée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2" name="Google Shape;412;p54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31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type="title"/>
          </p:nvPr>
        </p:nvSpPr>
        <p:spPr>
          <a:xfrm>
            <a:off x="11451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Représentation d'un individu</a:t>
            </a:r>
            <a:endParaRPr sz="3600"/>
          </a:p>
        </p:txBody>
      </p:sp>
      <p:pic>
        <p:nvPicPr>
          <p:cNvPr id="418" name="Google Shape;418;p55"/>
          <p:cNvPicPr preferRelativeResize="0"/>
          <p:nvPr/>
        </p:nvPicPr>
        <p:blipFill rotWithShape="1">
          <a:blip r:embed="rId3">
            <a:alphaModFix/>
          </a:blip>
          <a:srcRect b="0" l="0" r="487" t="0"/>
          <a:stretch/>
        </p:blipFill>
        <p:spPr>
          <a:xfrm>
            <a:off x="0" y="2242875"/>
            <a:ext cx="6057976" cy="29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5"/>
          <p:cNvSpPr txBox="1"/>
          <p:nvPr/>
        </p:nvSpPr>
        <p:spPr>
          <a:xfrm>
            <a:off x="0" y="1300925"/>
            <a:ext cx="49869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Individu 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: circuit électronique / fichier netlist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●"/>
            </a:pPr>
            <a:r>
              <a:rPr b="1" lang="fr">
                <a:latin typeface="Microsoft YaHei"/>
                <a:ea typeface="Microsoft YaHei"/>
                <a:cs typeface="Microsoft YaHei"/>
                <a:sym typeface="Microsoft YaHei"/>
              </a:rPr>
              <a:t>Gène </a:t>
            </a: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: caractéristique d'un composant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-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valeur du composant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icrosoft YaHei"/>
              <a:buChar char="-"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connexion des broches du composant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20" name="Google Shape;420;p55"/>
          <p:cNvPicPr preferRelativeResize="0"/>
          <p:nvPr/>
        </p:nvPicPr>
        <p:blipFill rotWithShape="1">
          <a:blip r:embed="rId4">
            <a:alphaModFix/>
          </a:blip>
          <a:srcRect b="0" l="13361" r="15907" t="0"/>
          <a:stretch/>
        </p:blipFill>
        <p:spPr>
          <a:xfrm>
            <a:off x="6354800" y="1246700"/>
            <a:ext cx="2789075" cy="38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5"/>
          <p:cNvSpPr/>
          <p:nvPr/>
        </p:nvSpPr>
        <p:spPr>
          <a:xfrm>
            <a:off x="4439100" y="1322375"/>
            <a:ext cx="1829700" cy="345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5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32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Implémentation</a:t>
            </a:r>
            <a:endParaRPr sz="3600"/>
          </a:p>
        </p:txBody>
      </p:sp>
      <p:pic>
        <p:nvPicPr>
          <p:cNvPr id="428" name="Google Shape;428;p56"/>
          <p:cNvPicPr preferRelativeResize="0"/>
          <p:nvPr/>
        </p:nvPicPr>
        <p:blipFill rotWithShape="1">
          <a:blip r:embed="rId3">
            <a:alphaModFix/>
          </a:blip>
          <a:srcRect b="4990" l="0" r="0" t="13337"/>
          <a:stretch/>
        </p:blipFill>
        <p:spPr>
          <a:xfrm>
            <a:off x="3234313" y="1268225"/>
            <a:ext cx="16668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525" y="3190103"/>
            <a:ext cx="15144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6"/>
          <p:cNvPicPr preferRelativeResize="0"/>
          <p:nvPr/>
        </p:nvPicPr>
        <p:blipFill rotWithShape="1">
          <a:blip r:embed="rId5">
            <a:alphaModFix/>
          </a:blip>
          <a:srcRect b="5461" l="0" r="0" t="5452"/>
          <a:stretch/>
        </p:blipFill>
        <p:spPr>
          <a:xfrm>
            <a:off x="381325" y="1226988"/>
            <a:ext cx="15049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6"/>
          <p:cNvPicPr preferRelativeResize="0"/>
          <p:nvPr/>
        </p:nvPicPr>
        <p:blipFill rotWithShape="1">
          <a:blip r:embed="rId5">
            <a:alphaModFix/>
          </a:blip>
          <a:srcRect b="5461" l="0" r="0" t="5452"/>
          <a:stretch/>
        </p:blipFill>
        <p:spPr>
          <a:xfrm>
            <a:off x="381325" y="3190088"/>
            <a:ext cx="15049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900" y="2657425"/>
            <a:ext cx="1947728" cy="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773" y="2636862"/>
            <a:ext cx="1808054" cy="4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6188" y="4533399"/>
            <a:ext cx="2072095" cy="5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773" y="4590287"/>
            <a:ext cx="1808054" cy="4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6"/>
          <p:cNvSpPr/>
          <p:nvPr/>
        </p:nvSpPr>
        <p:spPr>
          <a:xfrm>
            <a:off x="1947150" y="1814300"/>
            <a:ext cx="1287300" cy="41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Court-circuit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56"/>
          <p:cNvSpPr/>
          <p:nvPr/>
        </p:nvSpPr>
        <p:spPr>
          <a:xfrm>
            <a:off x="1947250" y="3756525"/>
            <a:ext cx="1363200" cy="41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Circuit ouvert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8" name="Google Shape;438;p56"/>
          <p:cNvSpPr txBox="1"/>
          <p:nvPr/>
        </p:nvSpPr>
        <p:spPr>
          <a:xfrm>
            <a:off x="5262475" y="1268225"/>
            <a:ext cx="33831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icrosoft YaHei"/>
                <a:ea typeface="Microsoft YaHei"/>
                <a:cs typeface="Microsoft YaHei"/>
                <a:sym typeface="Microsoft YaHei"/>
              </a:rPr>
              <a:t>Type d'anomalie :</a:t>
            </a:r>
            <a:endParaRPr b="1"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dérive d'un composant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court-circuit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YaHei"/>
              <a:buChar char="●"/>
            </a:pPr>
            <a:r>
              <a:rPr lang="fr" sz="1800">
                <a:latin typeface="Microsoft YaHei"/>
                <a:ea typeface="Microsoft YaHei"/>
                <a:cs typeface="Microsoft YaHei"/>
                <a:sym typeface="Microsoft YaHei"/>
              </a:rPr>
              <a:t>circuit ouvert</a:t>
            </a:r>
            <a:endParaRPr sz="1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9" name="Google Shape;439;p56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33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title"/>
          </p:nvPr>
        </p:nvSpPr>
        <p:spPr>
          <a:xfrm>
            <a:off x="0" y="606025"/>
            <a:ext cx="9093000" cy="53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Résultats obtenus</a:t>
            </a:r>
            <a:endParaRPr sz="3600"/>
          </a:p>
        </p:txBody>
      </p:sp>
      <p:sp>
        <p:nvSpPr>
          <p:cNvPr id="445" name="Google Shape;445;p57"/>
          <p:cNvSpPr txBox="1"/>
          <p:nvPr/>
        </p:nvSpPr>
        <p:spPr>
          <a:xfrm>
            <a:off x="62650" y="1166075"/>
            <a:ext cx="8423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Meilleurs circuits solutions → intensité mesurée = intensité de référence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Plusieurs solutions équivalentes → accumulation de plusieurs anomalies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fr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Détection de différents types d'anomalies pour un même circuit</a:t>
            </a:r>
            <a:endParaRPr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46" name="Google Shape;446;p57"/>
          <p:cNvPicPr preferRelativeResize="0"/>
          <p:nvPr/>
        </p:nvPicPr>
        <p:blipFill rotWithShape="1">
          <a:blip r:embed="rId3">
            <a:alphaModFix/>
          </a:blip>
          <a:srcRect b="0" l="0" r="517" t="0"/>
          <a:stretch/>
        </p:blipFill>
        <p:spPr>
          <a:xfrm>
            <a:off x="0" y="1955625"/>
            <a:ext cx="6342575" cy="318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849" y="1955625"/>
            <a:ext cx="2676026" cy="31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7"/>
          <p:cNvSpPr/>
          <p:nvPr/>
        </p:nvSpPr>
        <p:spPr>
          <a:xfrm>
            <a:off x="5912850" y="2434650"/>
            <a:ext cx="555000" cy="274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7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34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/>
          <p:nvPr>
            <p:ph type="title"/>
          </p:nvPr>
        </p:nvSpPr>
        <p:spPr>
          <a:xfrm>
            <a:off x="1052550" y="47040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Récapitulatif</a:t>
            </a:r>
            <a:endParaRPr sz="3600"/>
          </a:p>
        </p:txBody>
      </p:sp>
      <p:sp>
        <p:nvSpPr>
          <p:cNvPr id="455" name="Google Shape;455;p58"/>
          <p:cNvSpPr txBox="1"/>
          <p:nvPr>
            <p:ph idx="1" type="body"/>
          </p:nvPr>
        </p:nvSpPr>
        <p:spPr>
          <a:xfrm>
            <a:off x="0" y="1169350"/>
            <a:ext cx="4035300" cy="3974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2400"/>
              <a:t>Machine Learning</a:t>
            </a:r>
            <a:endParaRPr b="1" sz="24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800"/>
              <a:buChar char="•"/>
            </a:pPr>
            <a:r>
              <a:rPr lang="fr" sz="1800">
                <a:solidFill>
                  <a:srgbClr val="38761D"/>
                </a:solidFill>
              </a:rPr>
              <a:t>Déterminer relation entre </a:t>
            </a:r>
            <a:r>
              <a:rPr lang="fr" sz="1800">
                <a:solidFill>
                  <a:srgbClr val="38761D"/>
                </a:solidFill>
              </a:rPr>
              <a:t>les paramètres</a:t>
            </a:r>
            <a:r>
              <a:rPr lang="fr" sz="1800">
                <a:solidFill>
                  <a:srgbClr val="38761D"/>
                </a:solidFill>
              </a:rPr>
              <a:t> (</a:t>
            </a:r>
            <a:r>
              <a:rPr lang="fr" sz="1800">
                <a:solidFill>
                  <a:srgbClr val="38761D"/>
                </a:solidFill>
              </a:rPr>
              <a:t>fonction</a:t>
            </a:r>
            <a:r>
              <a:rPr lang="fr" sz="1800">
                <a:solidFill>
                  <a:srgbClr val="38761D"/>
                </a:solidFill>
              </a:rPr>
              <a:t> transfert)</a:t>
            </a:r>
            <a:endParaRPr sz="1800">
              <a:solidFill>
                <a:srgbClr val="38761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•"/>
            </a:pPr>
            <a:r>
              <a:rPr lang="fr" sz="1800">
                <a:solidFill>
                  <a:srgbClr val="38761D"/>
                </a:solidFill>
              </a:rPr>
              <a:t>+ précision (thermistance)</a:t>
            </a:r>
            <a:endParaRPr sz="1800">
              <a:solidFill>
                <a:srgbClr val="38761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•"/>
            </a:pPr>
            <a:r>
              <a:rPr lang="fr" sz="1800">
                <a:solidFill>
                  <a:srgbClr val="38761D"/>
                </a:solidFill>
              </a:rPr>
              <a:t>Modèle </a:t>
            </a:r>
            <a:r>
              <a:rPr lang="fr" sz="1800">
                <a:solidFill>
                  <a:srgbClr val="38761D"/>
                </a:solidFill>
              </a:rPr>
              <a:t>entraîné</a:t>
            </a:r>
            <a:r>
              <a:rPr lang="fr" sz="1800">
                <a:solidFill>
                  <a:srgbClr val="38761D"/>
                </a:solidFill>
              </a:rPr>
              <a:t> déployable (Sauver/charger le modèle)</a:t>
            </a:r>
            <a:endParaRPr sz="1800">
              <a:solidFill>
                <a:srgbClr val="38761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fr" sz="1800">
                <a:solidFill>
                  <a:srgbClr val="CC0000"/>
                </a:solidFill>
              </a:rPr>
              <a:t>Quantité des données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fr" sz="1800">
                <a:solidFill>
                  <a:srgbClr val="CC0000"/>
                </a:solidFill>
              </a:rPr>
              <a:t>Temps </a:t>
            </a:r>
            <a:r>
              <a:rPr lang="fr" sz="1800">
                <a:solidFill>
                  <a:srgbClr val="CC0000"/>
                </a:solidFill>
              </a:rPr>
              <a:t>d'apprentissage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fr" sz="1800">
                <a:solidFill>
                  <a:srgbClr val="CC0000"/>
                </a:solidFill>
              </a:rPr>
              <a:t>Un seul Y pour chaque X (échec pour filtre RC CR)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456" name="Google Shape;456;p58"/>
          <p:cNvSpPr txBox="1"/>
          <p:nvPr>
            <p:ph idx="1" type="body"/>
          </p:nvPr>
        </p:nvSpPr>
        <p:spPr>
          <a:xfrm>
            <a:off x="3893250" y="1169350"/>
            <a:ext cx="4198200" cy="3974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2400"/>
              <a:t>Algorithme génétique</a:t>
            </a:r>
            <a:endParaRPr b="1" sz="24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800"/>
              <a:buChar char="•"/>
            </a:pPr>
            <a:r>
              <a:rPr lang="fr" sz="1800">
                <a:solidFill>
                  <a:srgbClr val="38761D"/>
                </a:solidFill>
              </a:rPr>
              <a:t>Pas besoin de données d'apprentissage</a:t>
            </a:r>
            <a:endParaRPr sz="1800">
              <a:solidFill>
                <a:srgbClr val="38761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•"/>
            </a:pPr>
            <a:r>
              <a:rPr lang="fr" sz="1800">
                <a:solidFill>
                  <a:srgbClr val="38761D"/>
                </a:solidFill>
              </a:rPr>
              <a:t>Plusieurs solutions Y pour chaque X</a:t>
            </a:r>
            <a:endParaRPr sz="1800">
              <a:solidFill>
                <a:srgbClr val="38761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fr" sz="1800">
                <a:solidFill>
                  <a:srgbClr val="CC0000"/>
                </a:solidFill>
              </a:rPr>
              <a:t>Temps </a:t>
            </a:r>
            <a:r>
              <a:rPr lang="fr" sz="1800">
                <a:solidFill>
                  <a:srgbClr val="CC0000"/>
                </a:solidFill>
              </a:rPr>
              <a:t>d'évaluation</a:t>
            </a:r>
            <a:r>
              <a:rPr lang="fr" sz="1800">
                <a:solidFill>
                  <a:srgbClr val="CC0000"/>
                </a:solidFill>
              </a:rPr>
              <a:t> (LTSpice) et des générations</a:t>
            </a:r>
            <a:endParaRPr sz="1800">
              <a:solidFill>
                <a:srgbClr val="CC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fr" sz="1800">
                <a:solidFill>
                  <a:srgbClr val="CC0000"/>
                </a:solidFill>
              </a:rPr>
              <a:t>Pas </a:t>
            </a:r>
            <a:r>
              <a:rPr lang="fr" sz="1800">
                <a:solidFill>
                  <a:srgbClr val="CC0000"/>
                </a:solidFill>
              </a:rPr>
              <a:t>d'apprentissage ⇒ pas de prédictions pour données inconnues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35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Association des méthodes utilisées</a:t>
            </a:r>
            <a:endParaRPr/>
          </a:p>
        </p:txBody>
      </p:sp>
      <p:sp>
        <p:nvSpPr>
          <p:cNvPr id="463" name="Google Shape;463;p59"/>
          <p:cNvSpPr txBox="1"/>
          <p:nvPr>
            <p:ph idx="1" type="body"/>
          </p:nvPr>
        </p:nvSpPr>
        <p:spPr>
          <a:xfrm>
            <a:off x="67100" y="1255625"/>
            <a:ext cx="8269200" cy="72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fr"/>
              <a:t>Possibilité de coupler un </a:t>
            </a:r>
            <a:r>
              <a:rPr b="1" lang="fr"/>
              <a:t>algorithme génétique</a:t>
            </a:r>
            <a:r>
              <a:rPr lang="fr"/>
              <a:t> avec </a:t>
            </a:r>
            <a:r>
              <a:rPr b="1" lang="fr"/>
              <a:t>un réseau de neurones</a:t>
            </a:r>
            <a:endParaRPr b="1"/>
          </a:p>
        </p:txBody>
      </p:sp>
      <p:pic>
        <p:nvPicPr>
          <p:cNvPr id="464" name="Google Shape;464;p59"/>
          <p:cNvPicPr preferRelativeResize="0"/>
          <p:nvPr/>
        </p:nvPicPr>
        <p:blipFill rotWithShape="1">
          <a:blip r:embed="rId3">
            <a:alphaModFix/>
          </a:blip>
          <a:srcRect b="0" l="0" r="0" t="11126"/>
          <a:stretch/>
        </p:blipFill>
        <p:spPr>
          <a:xfrm>
            <a:off x="0" y="2889550"/>
            <a:ext cx="4399474" cy="195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9"/>
          <p:cNvPicPr preferRelativeResize="0"/>
          <p:nvPr/>
        </p:nvPicPr>
        <p:blipFill rotWithShape="1">
          <a:blip r:embed="rId4">
            <a:alphaModFix/>
          </a:blip>
          <a:srcRect b="296" l="0" r="0" t="3963"/>
          <a:stretch/>
        </p:blipFill>
        <p:spPr>
          <a:xfrm>
            <a:off x="4399475" y="2588597"/>
            <a:ext cx="4744525" cy="255696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9"/>
          <p:cNvSpPr txBox="1"/>
          <p:nvPr/>
        </p:nvSpPr>
        <p:spPr>
          <a:xfrm>
            <a:off x="8683925" y="0"/>
            <a:ext cx="460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36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0"/>
          <p:cNvSpPr txBox="1"/>
          <p:nvPr>
            <p:ph type="ctrTitle"/>
          </p:nvPr>
        </p:nvSpPr>
        <p:spPr>
          <a:xfrm>
            <a:off x="3087900" y="1926525"/>
            <a:ext cx="6056100" cy="971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Merci pour votre attention</a:t>
            </a:r>
            <a:endParaRPr sz="3600"/>
          </a:p>
        </p:txBody>
      </p:sp>
      <p:sp>
        <p:nvSpPr>
          <p:cNvPr id="472" name="Google Shape;472;p60"/>
          <p:cNvSpPr txBox="1"/>
          <p:nvPr>
            <p:ph type="ctrTitle"/>
          </p:nvPr>
        </p:nvSpPr>
        <p:spPr>
          <a:xfrm>
            <a:off x="4687025" y="4629300"/>
            <a:ext cx="4456800" cy="51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Arcys - 14 Place Marcel Dassault, 31700 Blagnac</a:t>
            </a:r>
            <a:endParaRPr sz="1400"/>
          </a:p>
        </p:txBody>
      </p:sp>
      <p:pic>
        <p:nvPicPr>
          <p:cNvPr id="473" name="Google Shape;4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350" y="0"/>
            <a:ext cx="3024648" cy="1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0"/>
          <p:cNvSpPr txBox="1"/>
          <p:nvPr/>
        </p:nvSpPr>
        <p:spPr>
          <a:xfrm>
            <a:off x="3566100" y="3142500"/>
            <a:ext cx="5099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Présenté par MADRE Corentin</a:t>
            </a:r>
            <a:endParaRPr i="1" sz="180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Types </a:t>
            </a:r>
            <a:r>
              <a:rPr lang="fr" sz="3600"/>
              <a:t>d'apprentissage</a:t>
            </a:r>
            <a:endParaRPr sz="3600"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134200" y="1217275"/>
            <a:ext cx="7821300" cy="369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❖"/>
            </a:pPr>
            <a:r>
              <a:rPr b="1" lang="fr"/>
              <a:t>Apprentissage supervisé</a:t>
            </a:r>
            <a:r>
              <a:rPr lang="fr"/>
              <a:t> : données fournies étiquetées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régression :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classification 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❖"/>
            </a:pPr>
            <a:r>
              <a:rPr b="1" lang="fr"/>
              <a:t>Apprentissage non supervisé</a:t>
            </a:r>
            <a:r>
              <a:rPr lang="fr"/>
              <a:t> : données fournies      non étiquetées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525" y="1675800"/>
            <a:ext cx="3978025" cy="24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8818200" y="0"/>
            <a:ext cx="325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Modèle </a:t>
            </a:r>
            <a:r>
              <a:rPr lang="fr" sz="3600"/>
              <a:t>d'un</a:t>
            </a:r>
            <a:r>
              <a:rPr lang="fr" sz="3600"/>
              <a:t> neurone</a:t>
            </a:r>
            <a:endParaRPr sz="3600"/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0" l="0" r="0" t="4388"/>
          <a:stretch/>
        </p:blipFill>
        <p:spPr>
          <a:xfrm>
            <a:off x="99050" y="2145752"/>
            <a:ext cx="7945799" cy="299774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/>
          <p:nvPr/>
        </p:nvSpPr>
        <p:spPr>
          <a:xfrm>
            <a:off x="3762050" y="2837100"/>
            <a:ext cx="920100" cy="709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249200" y="1177675"/>
            <a:ext cx="7945800" cy="160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800"/>
              <a:t>Neurone biologique</a:t>
            </a:r>
            <a:r>
              <a:rPr lang="fr" sz="1800"/>
              <a:t> : cellule du système nerveux spécialisée dans la communication et le traitement d'informations.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800"/>
              <a:t>Neurone artificiel</a:t>
            </a:r>
            <a:r>
              <a:rPr lang="fr" sz="1800"/>
              <a:t> : fonction mathématique imitant le fonctionnement d'un neurone biologique.</a:t>
            </a:r>
            <a:endParaRPr sz="1800"/>
          </a:p>
        </p:txBody>
      </p:sp>
      <p:sp>
        <p:nvSpPr>
          <p:cNvPr id="161" name="Google Shape;161;p28"/>
          <p:cNvSpPr txBox="1"/>
          <p:nvPr/>
        </p:nvSpPr>
        <p:spPr>
          <a:xfrm>
            <a:off x="8818200" y="0"/>
            <a:ext cx="325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Réseaux de neurones</a:t>
            </a:r>
            <a:endParaRPr sz="3600"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75" y="1307852"/>
            <a:ext cx="7038901" cy="38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8818200" y="0"/>
            <a:ext cx="325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6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1178950" y="393750"/>
            <a:ext cx="71574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 existantes pour </a:t>
            </a:r>
            <a:r>
              <a:rPr lang="fr"/>
              <a:t>l'électronique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6300" y="1351475"/>
            <a:ext cx="7821300" cy="368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❖"/>
            </a:pPr>
            <a:r>
              <a:rPr b="1" lang="fr"/>
              <a:t>Régression</a:t>
            </a:r>
            <a:r>
              <a:rPr lang="fr"/>
              <a:t> 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Déterminer le nombre de couche dans un PCB selon 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nombre de composants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nombre de pins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complexité du routage / connections logiques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taille maximale du PCB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4278" l="0" r="0" t="0"/>
          <a:stretch/>
        </p:blipFill>
        <p:spPr>
          <a:xfrm>
            <a:off x="582950" y="3028825"/>
            <a:ext cx="6212750" cy="18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1062438" y="4811700"/>
            <a:ext cx="55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Microsoft YaHei"/>
                <a:ea typeface="Microsoft YaHei"/>
                <a:cs typeface="Microsoft YaHei"/>
                <a:sym typeface="Microsoft YaHei"/>
              </a:rPr>
              <a:t>Application développée par </a:t>
            </a:r>
            <a:r>
              <a:rPr i="1" lang="fr">
                <a:latin typeface="Microsoft YaHei"/>
                <a:ea typeface="Microsoft YaHei"/>
                <a:cs typeface="Microsoft YaHei"/>
                <a:sym typeface="Microsoft YaHei"/>
              </a:rPr>
              <a:t>Fujitsu</a:t>
            </a:r>
            <a:endParaRPr i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8818200" y="0"/>
            <a:ext cx="325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1178950" y="393750"/>
            <a:ext cx="7157400" cy="9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Applications existantes pour l'électronique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6300" y="1188525"/>
            <a:ext cx="7821300" cy="384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❖"/>
            </a:pPr>
            <a:r>
              <a:rPr b="1" lang="fr"/>
              <a:t>Classification </a:t>
            </a:r>
            <a:r>
              <a:rPr lang="fr"/>
              <a:t>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Détection automatique des composants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Détection des anomalies / défaillances du circuit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b="8076" l="4408" r="1993" t="16798"/>
          <a:stretch/>
        </p:blipFill>
        <p:spPr>
          <a:xfrm>
            <a:off x="948925" y="1869475"/>
            <a:ext cx="5488751" cy="15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4">
            <a:alphaModFix/>
          </a:blip>
          <a:srcRect b="24229" l="0" r="36301" t="14954"/>
          <a:stretch/>
        </p:blipFill>
        <p:spPr>
          <a:xfrm>
            <a:off x="1897800" y="3711500"/>
            <a:ext cx="3421825" cy="1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 rotWithShape="1">
          <a:blip r:embed="rId5">
            <a:alphaModFix/>
          </a:blip>
          <a:srcRect b="42150" l="66770" r="0" t="15669"/>
          <a:stretch/>
        </p:blipFill>
        <p:spPr>
          <a:xfrm>
            <a:off x="5319625" y="3759425"/>
            <a:ext cx="1763625" cy="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8818200" y="0"/>
            <a:ext cx="325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</a:t>
            </a:r>
            <a:endParaRPr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ctrTitle"/>
          </p:nvPr>
        </p:nvSpPr>
        <p:spPr>
          <a:xfrm>
            <a:off x="3239075" y="95198"/>
            <a:ext cx="5630700" cy="686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Travaux réalisés </a:t>
            </a:r>
            <a:endParaRPr sz="3600"/>
          </a:p>
        </p:txBody>
      </p:sp>
      <p:sp>
        <p:nvSpPr>
          <p:cNvPr id="193" name="Google Shape;193;p32"/>
          <p:cNvSpPr txBox="1"/>
          <p:nvPr>
            <p:ph idx="1" type="subTitle"/>
          </p:nvPr>
        </p:nvSpPr>
        <p:spPr>
          <a:xfrm>
            <a:off x="3527250" y="881800"/>
            <a:ext cx="5539800" cy="390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2400"/>
              <a:t>Objectifs :</a:t>
            </a:r>
            <a:endParaRPr b="1" sz="24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Microsoft YaHei"/>
              <a:buChar char="•"/>
            </a:pPr>
            <a:r>
              <a:rPr lang="fr" sz="2100"/>
              <a:t>Explorer les opportunités d'utiliser l'Intelligence Artificielle appliquée à l'électronique sécuritaire.</a:t>
            </a:r>
            <a:endParaRPr sz="21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Microsoft YaHei"/>
              <a:buChar char="•"/>
            </a:pPr>
            <a:r>
              <a:rPr lang="fr" sz="2100"/>
              <a:t>Démontrer l'efficacité du Machine Learning dans la résolution des problématiques liées à </a:t>
            </a:r>
            <a:r>
              <a:rPr lang="fr" sz="2100"/>
              <a:t>l'électronique</a:t>
            </a:r>
            <a:r>
              <a:rPr lang="fr" sz="2100"/>
              <a:t>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Microsoft YaHei"/>
              <a:buChar char="•"/>
            </a:pPr>
            <a:r>
              <a:rPr lang="fr" sz="2100"/>
              <a:t>Automatiser la conception d'un circuit électronique.</a:t>
            </a:r>
            <a:endParaRPr/>
          </a:p>
        </p:txBody>
      </p:sp>
      <p:sp>
        <p:nvSpPr>
          <p:cNvPr id="194" name="Google Shape;194;p32"/>
          <p:cNvSpPr txBox="1"/>
          <p:nvPr/>
        </p:nvSpPr>
        <p:spPr>
          <a:xfrm>
            <a:off x="8818200" y="0"/>
            <a:ext cx="325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icrosoft YaHei"/>
                <a:ea typeface="Microsoft YaHei"/>
                <a:cs typeface="Microsoft YaHei"/>
                <a:sym typeface="Microsoft YaHei"/>
              </a:rPr>
              <a:t>9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